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arlow SemiCondensed" charset="1" panose="00000506000000000000"/>
      <p:regular r:id="rId15"/>
    </p:embeddedFont>
    <p:embeddedFont>
      <p:font typeface="TT Fors" charset="1" panose="020B0003030001020000"/>
      <p:regular r:id="rId16"/>
    </p:embeddedFont>
    <p:embeddedFont>
      <p:font typeface="Times New Roman" charset="1" panose="02030502070405020303"/>
      <p:regular r:id="rId17"/>
    </p:embeddedFont>
    <p:embeddedFont>
      <p:font typeface="Neue Machina" charset="1" panose="00000500000000000000"/>
      <p:regular r:id="rId18"/>
    </p:embeddedFont>
    <p:embeddedFont>
      <p:font typeface="Montserrat Ultra-Bold" charset="1" panose="00000900000000000000"/>
      <p:regular r:id="rId19"/>
    </p:embeddedFont>
    <p:embeddedFont>
      <p:font typeface="Montserrat" charset="1" panose="00000500000000000000"/>
      <p:regular r:id="rId20"/>
    </p:embeddedFont>
    <p:embeddedFont>
      <p:font typeface="Raleway Heavy" charset="1" panose="00000000000000000000"/>
      <p:regular r:id="rId21"/>
    </p:embeddedFont>
    <p:embeddedFont>
      <p:font typeface="Raleway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5339" y="640417"/>
            <a:ext cx="16966595" cy="9006167"/>
            <a:chOff x="0" y="0"/>
            <a:chExt cx="9821716" cy="5213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21716" cy="5213540"/>
            </a:xfrm>
            <a:custGeom>
              <a:avLst/>
              <a:gdLst/>
              <a:ahLst/>
              <a:cxnLst/>
              <a:rect r="r" b="b" t="t" l="l"/>
              <a:pathLst>
                <a:path h="5213540" w="9821716">
                  <a:moveTo>
                    <a:pt x="0" y="0"/>
                  </a:moveTo>
                  <a:lnTo>
                    <a:pt x="9821716" y="0"/>
                  </a:lnTo>
                  <a:lnTo>
                    <a:pt x="9821716" y="5213540"/>
                  </a:lnTo>
                  <a:lnTo>
                    <a:pt x="0" y="5213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54B8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21716" cy="5242114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234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54847" y="2630732"/>
            <a:ext cx="15047579" cy="18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3"/>
              </a:lnSpc>
            </a:pPr>
            <a:r>
              <a:rPr lang="en-US" sz="6580">
                <a:solidFill>
                  <a:srgbClr val="032334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JUEGO DE PIEDRA PAPEL O TIJERA EN PYTHON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4015717" y="6000366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7258" y="6000366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697258" y="640417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70279" y="4286634"/>
            <a:ext cx="3168546" cy="2982161"/>
          </a:xfrm>
          <a:custGeom>
            <a:avLst/>
            <a:gdLst/>
            <a:ahLst/>
            <a:cxnLst/>
            <a:rect r="r" b="b" t="t" l="l"/>
            <a:pathLst>
              <a:path h="2982161" w="3168546">
                <a:moveTo>
                  <a:pt x="0" y="0"/>
                </a:moveTo>
                <a:lnTo>
                  <a:pt x="3168546" y="0"/>
                </a:lnTo>
                <a:lnTo>
                  <a:pt x="3168546" y="2982161"/>
                </a:lnTo>
                <a:lnTo>
                  <a:pt x="0" y="2982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93994" y="4250886"/>
            <a:ext cx="3498961" cy="3498961"/>
          </a:xfrm>
          <a:custGeom>
            <a:avLst/>
            <a:gdLst/>
            <a:ahLst/>
            <a:cxnLst/>
            <a:rect r="r" b="b" t="t" l="l"/>
            <a:pathLst>
              <a:path h="3498961" w="3498961">
                <a:moveTo>
                  <a:pt x="0" y="0"/>
                </a:moveTo>
                <a:lnTo>
                  <a:pt x="3498961" y="0"/>
                </a:lnTo>
                <a:lnTo>
                  <a:pt x="3498961" y="3498961"/>
                </a:lnTo>
                <a:lnTo>
                  <a:pt x="0" y="349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46300" y="507399"/>
            <a:ext cx="1956126" cy="1956126"/>
          </a:xfrm>
          <a:custGeom>
            <a:avLst/>
            <a:gdLst/>
            <a:ahLst/>
            <a:cxnLst/>
            <a:rect r="r" b="b" t="t" l="l"/>
            <a:pathLst>
              <a:path h="1956126" w="1956126">
                <a:moveTo>
                  <a:pt x="0" y="0"/>
                </a:moveTo>
                <a:lnTo>
                  <a:pt x="1956126" y="0"/>
                </a:lnTo>
                <a:lnTo>
                  <a:pt x="1956126" y="1956126"/>
                </a:lnTo>
                <a:lnTo>
                  <a:pt x="0" y="1956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66281" y="5393671"/>
            <a:ext cx="8424711" cy="426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Autor</a:t>
            </a:r>
          </a:p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Cristofer Tupiza</a:t>
            </a:r>
          </a:p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Asignatura</a:t>
            </a:r>
          </a:p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Lógica de Programación</a:t>
            </a:r>
          </a:p>
          <a:p>
            <a:pPr algn="ctr">
              <a:lnSpc>
                <a:spcPts val="3377"/>
              </a:lnSpc>
              <a:spcBef>
                <a:spcPct val="0"/>
              </a:spcBef>
            </a:pPr>
          </a:p>
          <a:p>
            <a:pPr algn="ctr">
              <a:lnSpc>
                <a:spcPts val="3377"/>
              </a:lnSpc>
              <a:spcBef>
                <a:spcPct val="0"/>
              </a:spcBef>
            </a:pPr>
          </a:p>
          <a:p>
            <a:pPr algn="ctr">
              <a:lnSpc>
                <a:spcPts val="3377"/>
              </a:lnSpc>
              <a:spcBef>
                <a:spcPct val="0"/>
              </a:spcBef>
            </a:pPr>
          </a:p>
          <a:p>
            <a:pPr algn="ctr">
              <a:lnSpc>
                <a:spcPts val="3377"/>
              </a:lnSpc>
              <a:spcBef>
                <a:spcPct val="0"/>
              </a:spcBef>
            </a:pPr>
          </a:p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Junio-2025</a:t>
            </a:r>
          </a:p>
          <a:p>
            <a:pPr algn="ctr">
              <a:lnSpc>
                <a:spcPts val="337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69309" y="1285952"/>
            <a:ext cx="15047579" cy="68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4180">
                <a:solidFill>
                  <a:srgbClr val="0323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Universidad Internacional del Ecuador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5339" y="640417"/>
            <a:ext cx="16966595" cy="9006167"/>
            <a:chOff x="0" y="0"/>
            <a:chExt cx="9821716" cy="5213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21716" cy="5213540"/>
            </a:xfrm>
            <a:custGeom>
              <a:avLst/>
              <a:gdLst/>
              <a:ahLst/>
              <a:cxnLst/>
              <a:rect r="r" b="b" t="t" l="l"/>
              <a:pathLst>
                <a:path h="5213540" w="9821716">
                  <a:moveTo>
                    <a:pt x="0" y="0"/>
                  </a:moveTo>
                  <a:lnTo>
                    <a:pt x="9821716" y="0"/>
                  </a:lnTo>
                  <a:lnTo>
                    <a:pt x="9821716" y="5213540"/>
                  </a:lnTo>
                  <a:lnTo>
                    <a:pt x="0" y="5213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54B8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21716" cy="5242114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234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4015717" y="640417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24628" y="1459139"/>
            <a:ext cx="12508016" cy="188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52"/>
              </a:lnSpc>
            </a:pPr>
            <a:r>
              <a:rPr lang="en-US" sz="11579">
                <a:solidFill>
                  <a:srgbClr val="0323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4015717" y="6000366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7258" y="6000366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697258" y="640417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71065" y="3863668"/>
            <a:ext cx="12275610" cy="311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8"/>
              </a:lnSpc>
              <a:spcBef>
                <a:spcPct val="0"/>
              </a:spcBef>
            </a:pPr>
            <a:r>
              <a:rPr lang="en-US" sz="35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Este Proyecto consiste en el desarrollo de un juego clásico que es el de Piedra Papel o Tijera en donde nos permite jugar con la computadora con un modo que tiene que es el Multi player que se juega con dos jugadores, y nos muestra las estadísticas de la ultima partida.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5339" y="640417"/>
            <a:ext cx="16966595" cy="9006167"/>
            <a:chOff x="0" y="0"/>
            <a:chExt cx="9821716" cy="5213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21716" cy="5213540"/>
            </a:xfrm>
            <a:custGeom>
              <a:avLst/>
              <a:gdLst/>
              <a:ahLst/>
              <a:cxnLst/>
              <a:rect r="r" b="b" t="t" l="l"/>
              <a:pathLst>
                <a:path h="5213540" w="9821716">
                  <a:moveTo>
                    <a:pt x="0" y="0"/>
                  </a:moveTo>
                  <a:lnTo>
                    <a:pt x="9821716" y="0"/>
                  </a:lnTo>
                  <a:lnTo>
                    <a:pt x="9821716" y="5213540"/>
                  </a:lnTo>
                  <a:lnTo>
                    <a:pt x="0" y="5213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54B8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21716" cy="5242114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234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28834" y="3063518"/>
            <a:ext cx="13342235" cy="118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20"/>
              </a:lnSpc>
            </a:pPr>
            <a:r>
              <a:rPr lang="en-US" sz="3229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juego interactivo en Python aplicando los fundamentos de programación estructurada.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0654" y="1439986"/>
            <a:ext cx="14970415" cy="140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7"/>
              </a:lnSpc>
            </a:pPr>
            <a:r>
              <a:rPr lang="en-US" sz="8343" spc="734">
                <a:solidFill>
                  <a:srgbClr val="0323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del Proyecto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800654" y="3187343"/>
            <a:ext cx="1351955" cy="1172272"/>
          </a:xfrm>
          <a:prstGeom prst="rect">
            <a:avLst/>
          </a:prstGeom>
          <a:solidFill>
            <a:srgbClr val="054B81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3428834" y="4581119"/>
            <a:ext cx="13342235" cy="118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20"/>
              </a:lnSpc>
            </a:pPr>
            <a:r>
              <a:rPr lang="en-US" sz="3229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Implementar estructuras de control como condicionales (if) y ciclos (while) para controlar el flujo del juego.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800524" y="4704944"/>
            <a:ext cx="1351955" cy="1172272"/>
          </a:xfrm>
          <a:prstGeom prst="rect">
            <a:avLst/>
          </a:prstGeom>
          <a:solidFill>
            <a:srgbClr val="00A0E3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3428834" y="6117770"/>
            <a:ext cx="13342235" cy="157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60"/>
              </a:lnSpc>
            </a:pPr>
            <a:r>
              <a:rPr lang="en-US" sz="2829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Diseño de  funciones que separen cada parte del juego como el (menú, reglas, partidas, estadísticas).</a:t>
            </a:r>
          </a:p>
          <a:p>
            <a:pPr algn="just" marL="0" indent="0" lvl="0">
              <a:lnSpc>
                <a:spcPts val="4380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rot="0">
            <a:off x="1800524" y="6222545"/>
            <a:ext cx="1351955" cy="1172272"/>
          </a:xfrm>
          <a:prstGeom prst="rect">
            <a:avLst/>
          </a:prstGeom>
          <a:solidFill>
            <a:srgbClr val="054B81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3428834" y="7616320"/>
            <a:ext cx="13342235" cy="1113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40"/>
              </a:lnSpc>
            </a:pPr>
            <a:r>
              <a:rPr lang="en-US" sz="3029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Registro de estadísticas de la última partida usando estructuras como diccionarios para almacenar los resultados.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1800524" y="7740145"/>
            <a:ext cx="1351955" cy="1172272"/>
          </a:xfrm>
          <a:prstGeom prst="rect">
            <a:avLst/>
          </a:prstGeom>
          <a:solidFill>
            <a:srgbClr val="00A0E3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1800654" y="3370478"/>
            <a:ext cx="1351955" cy="88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2"/>
              </a:lnSpc>
            </a:pPr>
            <a:r>
              <a:rPr lang="en-US" sz="5303" spc="5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0524" y="4810884"/>
            <a:ext cx="1351955" cy="88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2"/>
              </a:lnSpc>
            </a:pPr>
            <a:r>
              <a:rPr lang="en-US" sz="5303" spc="5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0654" y="6328485"/>
            <a:ext cx="1351955" cy="88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2"/>
              </a:lnSpc>
            </a:pPr>
            <a:r>
              <a:rPr lang="en-US" sz="5303" spc="5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00524" y="7846085"/>
            <a:ext cx="1351955" cy="88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2"/>
              </a:lnSpc>
            </a:pPr>
            <a:r>
              <a:rPr lang="en-US" sz="5303" spc="5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72442">
            <a:off x="-11456381" y="-5092799"/>
            <a:ext cx="17281309" cy="11146445"/>
          </a:xfrm>
          <a:custGeom>
            <a:avLst/>
            <a:gdLst/>
            <a:ahLst/>
            <a:cxnLst/>
            <a:rect r="r" b="b" t="t" l="l"/>
            <a:pathLst>
              <a:path h="11146445" w="17281309">
                <a:moveTo>
                  <a:pt x="0" y="0"/>
                </a:moveTo>
                <a:lnTo>
                  <a:pt x="17281309" y="0"/>
                </a:lnTo>
                <a:lnTo>
                  <a:pt x="17281309" y="11146444"/>
                </a:lnTo>
                <a:lnTo>
                  <a:pt x="0" y="1114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72442">
            <a:off x="16432779" y="-3989704"/>
            <a:ext cx="17281309" cy="11146445"/>
          </a:xfrm>
          <a:custGeom>
            <a:avLst/>
            <a:gdLst/>
            <a:ahLst/>
            <a:cxnLst/>
            <a:rect r="r" b="b" t="t" l="l"/>
            <a:pathLst>
              <a:path h="11146445" w="17281309">
                <a:moveTo>
                  <a:pt x="0" y="0"/>
                </a:moveTo>
                <a:lnTo>
                  <a:pt x="17281310" y="0"/>
                </a:lnTo>
                <a:lnTo>
                  <a:pt x="17281310" y="11146445"/>
                </a:lnTo>
                <a:lnTo>
                  <a:pt x="0" y="11146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6537" y="3518474"/>
            <a:ext cx="12714925" cy="3061962"/>
          </a:xfrm>
          <a:custGeom>
            <a:avLst/>
            <a:gdLst/>
            <a:ahLst/>
            <a:cxnLst/>
            <a:rect r="r" b="b" t="t" l="l"/>
            <a:pathLst>
              <a:path h="3061962" w="12714925">
                <a:moveTo>
                  <a:pt x="0" y="0"/>
                </a:moveTo>
                <a:lnTo>
                  <a:pt x="12714926" y="0"/>
                </a:lnTo>
                <a:lnTo>
                  <a:pt x="12714926" y="3061962"/>
                </a:lnTo>
                <a:lnTo>
                  <a:pt x="0" y="3061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97873" y="7566066"/>
            <a:ext cx="4685638" cy="58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2832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MENU PRINCIAPL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05026" y="729444"/>
            <a:ext cx="8277948" cy="164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51BECC"/>
                </a:solidFill>
                <a:latin typeface="Neue Machina"/>
                <a:ea typeface="Neue Machina"/>
                <a:cs typeface="Neue Machina"/>
                <a:sym typeface="Neue Machina"/>
              </a:rPr>
              <a:t>FUNCIONALIDADES DEL JUEGO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72442">
            <a:off x="-11456381" y="-5092799"/>
            <a:ext cx="17281309" cy="11146445"/>
          </a:xfrm>
          <a:custGeom>
            <a:avLst/>
            <a:gdLst/>
            <a:ahLst/>
            <a:cxnLst/>
            <a:rect r="r" b="b" t="t" l="l"/>
            <a:pathLst>
              <a:path h="11146445" w="17281309">
                <a:moveTo>
                  <a:pt x="0" y="0"/>
                </a:moveTo>
                <a:lnTo>
                  <a:pt x="17281309" y="0"/>
                </a:lnTo>
                <a:lnTo>
                  <a:pt x="17281309" y="11146444"/>
                </a:lnTo>
                <a:lnTo>
                  <a:pt x="0" y="1114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72442">
            <a:off x="16432779" y="-3989704"/>
            <a:ext cx="17281309" cy="11146445"/>
          </a:xfrm>
          <a:custGeom>
            <a:avLst/>
            <a:gdLst/>
            <a:ahLst/>
            <a:cxnLst/>
            <a:rect r="r" b="b" t="t" l="l"/>
            <a:pathLst>
              <a:path h="11146445" w="17281309">
                <a:moveTo>
                  <a:pt x="0" y="0"/>
                </a:moveTo>
                <a:lnTo>
                  <a:pt x="17281310" y="0"/>
                </a:lnTo>
                <a:lnTo>
                  <a:pt x="17281310" y="11146445"/>
                </a:lnTo>
                <a:lnTo>
                  <a:pt x="0" y="11146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6963" y="3834852"/>
            <a:ext cx="8669254" cy="1766361"/>
          </a:xfrm>
          <a:custGeom>
            <a:avLst/>
            <a:gdLst/>
            <a:ahLst/>
            <a:cxnLst/>
            <a:rect r="r" b="b" t="t" l="l"/>
            <a:pathLst>
              <a:path h="1766361" w="8669254">
                <a:moveTo>
                  <a:pt x="0" y="0"/>
                </a:moveTo>
                <a:lnTo>
                  <a:pt x="8669255" y="0"/>
                </a:lnTo>
                <a:lnTo>
                  <a:pt x="8669255" y="1766360"/>
                </a:lnTo>
                <a:lnTo>
                  <a:pt x="0" y="1766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5997" y="2827447"/>
            <a:ext cx="7873303" cy="3348674"/>
          </a:xfrm>
          <a:custGeom>
            <a:avLst/>
            <a:gdLst/>
            <a:ahLst/>
            <a:cxnLst/>
            <a:rect r="r" b="b" t="t" l="l"/>
            <a:pathLst>
              <a:path h="3348674" w="7873303">
                <a:moveTo>
                  <a:pt x="0" y="0"/>
                </a:moveTo>
                <a:lnTo>
                  <a:pt x="7873303" y="0"/>
                </a:lnTo>
                <a:lnTo>
                  <a:pt x="7873303" y="3348674"/>
                </a:lnTo>
                <a:lnTo>
                  <a:pt x="0" y="3348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1181" y="8669162"/>
            <a:ext cx="4685638" cy="58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2832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MODOS DE JUEGO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05026" y="729444"/>
            <a:ext cx="8277948" cy="164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51BECC"/>
                </a:solidFill>
                <a:latin typeface="Neue Machina"/>
                <a:ea typeface="Neue Machina"/>
                <a:cs typeface="Neue Machina"/>
                <a:sym typeface="Neue Machina"/>
              </a:rPr>
              <a:t>FUNCIONALIDADES DEL JUEGO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251234"/>
            <a:ext cx="6821284" cy="58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2832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LOGICA DE JUEGO DE 2 JUGADORES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0741" y="6936909"/>
            <a:ext cx="7575042" cy="121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2832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LOGICA DE JUEGO CONTRA LA COMPUTADORA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72442">
            <a:off x="-11456381" y="-5092799"/>
            <a:ext cx="17281309" cy="11146445"/>
          </a:xfrm>
          <a:custGeom>
            <a:avLst/>
            <a:gdLst/>
            <a:ahLst/>
            <a:cxnLst/>
            <a:rect r="r" b="b" t="t" l="l"/>
            <a:pathLst>
              <a:path h="11146445" w="17281309">
                <a:moveTo>
                  <a:pt x="0" y="0"/>
                </a:moveTo>
                <a:lnTo>
                  <a:pt x="17281309" y="0"/>
                </a:lnTo>
                <a:lnTo>
                  <a:pt x="17281309" y="11146444"/>
                </a:lnTo>
                <a:lnTo>
                  <a:pt x="0" y="1114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72442">
            <a:off x="16432779" y="-3989704"/>
            <a:ext cx="17281309" cy="11146445"/>
          </a:xfrm>
          <a:custGeom>
            <a:avLst/>
            <a:gdLst/>
            <a:ahLst/>
            <a:cxnLst/>
            <a:rect r="r" b="b" t="t" l="l"/>
            <a:pathLst>
              <a:path h="11146445" w="17281309">
                <a:moveTo>
                  <a:pt x="0" y="0"/>
                </a:moveTo>
                <a:lnTo>
                  <a:pt x="17281310" y="0"/>
                </a:lnTo>
                <a:lnTo>
                  <a:pt x="17281310" y="11146445"/>
                </a:lnTo>
                <a:lnTo>
                  <a:pt x="0" y="11146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802361"/>
            <a:ext cx="7357080" cy="5073848"/>
          </a:xfrm>
          <a:custGeom>
            <a:avLst/>
            <a:gdLst/>
            <a:ahLst/>
            <a:cxnLst/>
            <a:rect r="r" b="b" t="t" l="l"/>
            <a:pathLst>
              <a:path h="5073848" w="7357080">
                <a:moveTo>
                  <a:pt x="0" y="0"/>
                </a:moveTo>
                <a:lnTo>
                  <a:pt x="7357080" y="0"/>
                </a:lnTo>
                <a:lnTo>
                  <a:pt x="7357080" y="5073849"/>
                </a:lnTo>
                <a:lnTo>
                  <a:pt x="0" y="5073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96865" y="2802361"/>
            <a:ext cx="8162435" cy="5088541"/>
          </a:xfrm>
          <a:custGeom>
            <a:avLst/>
            <a:gdLst/>
            <a:ahLst/>
            <a:cxnLst/>
            <a:rect r="r" b="b" t="t" l="l"/>
            <a:pathLst>
              <a:path h="5088541" w="8162435">
                <a:moveTo>
                  <a:pt x="0" y="0"/>
                </a:moveTo>
                <a:lnTo>
                  <a:pt x="8162435" y="0"/>
                </a:lnTo>
                <a:lnTo>
                  <a:pt x="8162435" y="5088541"/>
                </a:lnTo>
                <a:lnTo>
                  <a:pt x="0" y="5088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96814" y="8882768"/>
            <a:ext cx="4685638" cy="58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2832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ESTADISTICAS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05026" y="729444"/>
            <a:ext cx="8277948" cy="164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51BECC"/>
                </a:solidFill>
                <a:latin typeface="Neue Machina"/>
                <a:ea typeface="Neue Machina"/>
                <a:cs typeface="Neue Machina"/>
                <a:sym typeface="Neue Machina"/>
              </a:rPr>
              <a:t>FUNCIONALIDADES DEL JUEGO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142" y="869415"/>
            <a:ext cx="5646628" cy="2826299"/>
            <a:chOff x="0" y="0"/>
            <a:chExt cx="1487178" cy="74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7178" cy="744375"/>
            </a:xfrm>
            <a:custGeom>
              <a:avLst/>
              <a:gdLst/>
              <a:ahLst/>
              <a:cxnLst/>
              <a:rect r="r" b="b" t="t" l="l"/>
              <a:pathLst>
                <a:path h="744375" w="1487178">
                  <a:moveTo>
                    <a:pt x="137107" y="0"/>
                  </a:moveTo>
                  <a:lnTo>
                    <a:pt x="1350071" y="0"/>
                  </a:lnTo>
                  <a:cubicBezTo>
                    <a:pt x="1386434" y="0"/>
                    <a:pt x="1421308" y="14445"/>
                    <a:pt x="1447020" y="40158"/>
                  </a:cubicBezTo>
                  <a:cubicBezTo>
                    <a:pt x="1472733" y="65870"/>
                    <a:pt x="1487178" y="100744"/>
                    <a:pt x="1487178" y="137107"/>
                  </a:cubicBezTo>
                  <a:lnTo>
                    <a:pt x="1487178" y="607268"/>
                  </a:lnTo>
                  <a:cubicBezTo>
                    <a:pt x="1487178" y="682990"/>
                    <a:pt x="1425793" y="744375"/>
                    <a:pt x="1350071" y="744375"/>
                  </a:cubicBezTo>
                  <a:lnTo>
                    <a:pt x="137107" y="744375"/>
                  </a:lnTo>
                  <a:cubicBezTo>
                    <a:pt x="61385" y="744375"/>
                    <a:pt x="0" y="682990"/>
                    <a:pt x="0" y="607268"/>
                  </a:cubicBezTo>
                  <a:lnTo>
                    <a:pt x="0" y="137107"/>
                  </a:lnTo>
                  <a:cubicBezTo>
                    <a:pt x="0" y="61385"/>
                    <a:pt x="61385" y="0"/>
                    <a:pt x="137107" y="0"/>
                  </a:cubicBezTo>
                  <a:close/>
                </a:path>
              </a:pathLst>
            </a:custGeom>
            <a:solidFill>
              <a:srgbClr val="FFBE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87178" cy="792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80139" y="612514"/>
            <a:ext cx="5777428" cy="2946912"/>
            <a:chOff x="0" y="0"/>
            <a:chExt cx="1521627" cy="776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1627" cy="776141"/>
            </a:xfrm>
            <a:custGeom>
              <a:avLst/>
              <a:gdLst/>
              <a:ahLst/>
              <a:cxnLst/>
              <a:rect r="r" b="b" t="t" l="l"/>
              <a:pathLst>
                <a:path h="776141" w="1521627">
                  <a:moveTo>
                    <a:pt x="134003" y="0"/>
                  </a:moveTo>
                  <a:lnTo>
                    <a:pt x="1387624" y="0"/>
                  </a:lnTo>
                  <a:cubicBezTo>
                    <a:pt x="1461632" y="0"/>
                    <a:pt x="1521627" y="59995"/>
                    <a:pt x="1521627" y="134003"/>
                  </a:cubicBezTo>
                  <a:lnTo>
                    <a:pt x="1521627" y="642139"/>
                  </a:lnTo>
                  <a:cubicBezTo>
                    <a:pt x="1521627" y="716146"/>
                    <a:pt x="1461632" y="776141"/>
                    <a:pt x="1387624" y="776141"/>
                  </a:cubicBezTo>
                  <a:lnTo>
                    <a:pt x="134003" y="776141"/>
                  </a:lnTo>
                  <a:cubicBezTo>
                    <a:pt x="59995" y="776141"/>
                    <a:pt x="0" y="716146"/>
                    <a:pt x="0" y="642139"/>
                  </a:cubicBezTo>
                  <a:lnTo>
                    <a:pt x="0" y="134003"/>
                  </a:lnTo>
                  <a:cubicBezTo>
                    <a:pt x="0" y="59995"/>
                    <a:pt x="59995" y="0"/>
                    <a:pt x="134003" y="0"/>
                  </a:cubicBezTo>
                  <a:close/>
                </a:path>
              </a:pathLst>
            </a:custGeom>
            <a:solidFill>
              <a:srgbClr val="B5EB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21627" cy="82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6142" y="6481830"/>
            <a:ext cx="5835068" cy="3056614"/>
            <a:chOff x="0" y="0"/>
            <a:chExt cx="1536808" cy="805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6808" cy="805034"/>
            </a:xfrm>
            <a:custGeom>
              <a:avLst/>
              <a:gdLst/>
              <a:ahLst/>
              <a:cxnLst/>
              <a:rect r="r" b="b" t="t" l="l"/>
              <a:pathLst>
                <a:path h="805034" w="1536808">
                  <a:moveTo>
                    <a:pt x="132679" y="0"/>
                  </a:moveTo>
                  <a:lnTo>
                    <a:pt x="1404129" y="0"/>
                  </a:lnTo>
                  <a:cubicBezTo>
                    <a:pt x="1439317" y="0"/>
                    <a:pt x="1473065" y="13979"/>
                    <a:pt x="1497947" y="38861"/>
                  </a:cubicBezTo>
                  <a:cubicBezTo>
                    <a:pt x="1522829" y="63743"/>
                    <a:pt x="1536808" y="97490"/>
                    <a:pt x="1536808" y="132679"/>
                  </a:cubicBezTo>
                  <a:lnTo>
                    <a:pt x="1536808" y="672355"/>
                  </a:lnTo>
                  <a:cubicBezTo>
                    <a:pt x="1536808" y="745632"/>
                    <a:pt x="1477405" y="805034"/>
                    <a:pt x="1404129" y="805034"/>
                  </a:cubicBezTo>
                  <a:lnTo>
                    <a:pt x="132679" y="805034"/>
                  </a:lnTo>
                  <a:cubicBezTo>
                    <a:pt x="59402" y="805034"/>
                    <a:pt x="0" y="745632"/>
                    <a:pt x="0" y="672355"/>
                  </a:cubicBezTo>
                  <a:lnTo>
                    <a:pt x="0" y="132679"/>
                  </a:lnTo>
                  <a:cubicBezTo>
                    <a:pt x="0" y="59402"/>
                    <a:pt x="59402" y="0"/>
                    <a:pt x="132679" y="0"/>
                  </a:cubicBezTo>
                  <a:close/>
                </a:path>
              </a:pathLst>
            </a:custGeom>
            <a:solidFill>
              <a:srgbClr val="B5EB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36808" cy="852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31835" y="6481830"/>
            <a:ext cx="5957457" cy="3205535"/>
            <a:chOff x="0" y="0"/>
            <a:chExt cx="1569042" cy="8442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9042" cy="844256"/>
            </a:xfrm>
            <a:custGeom>
              <a:avLst/>
              <a:gdLst/>
              <a:ahLst/>
              <a:cxnLst/>
              <a:rect r="r" b="b" t="t" l="l"/>
              <a:pathLst>
                <a:path h="844256" w="1569042">
                  <a:moveTo>
                    <a:pt x="129953" y="0"/>
                  </a:moveTo>
                  <a:lnTo>
                    <a:pt x="1439089" y="0"/>
                  </a:lnTo>
                  <a:cubicBezTo>
                    <a:pt x="1510860" y="0"/>
                    <a:pt x="1569042" y="58182"/>
                    <a:pt x="1569042" y="129953"/>
                  </a:cubicBezTo>
                  <a:lnTo>
                    <a:pt x="1569042" y="714303"/>
                  </a:lnTo>
                  <a:cubicBezTo>
                    <a:pt x="1569042" y="786074"/>
                    <a:pt x="1510860" y="844256"/>
                    <a:pt x="1439089" y="844256"/>
                  </a:cubicBezTo>
                  <a:lnTo>
                    <a:pt x="129953" y="844256"/>
                  </a:lnTo>
                  <a:cubicBezTo>
                    <a:pt x="58182" y="844256"/>
                    <a:pt x="0" y="786074"/>
                    <a:pt x="0" y="714303"/>
                  </a:cubicBezTo>
                  <a:lnTo>
                    <a:pt x="0" y="129953"/>
                  </a:lnTo>
                  <a:cubicBezTo>
                    <a:pt x="0" y="58182"/>
                    <a:pt x="58182" y="0"/>
                    <a:pt x="129953" y="0"/>
                  </a:cubicBezTo>
                  <a:close/>
                </a:path>
              </a:pathLst>
            </a:custGeom>
            <a:solidFill>
              <a:srgbClr val="FFBEC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569042" cy="891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06220" y="1000125"/>
            <a:ext cx="4531790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1C1C1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Unidad 1: Fundamentos y entorno de programación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0145" y="673100"/>
            <a:ext cx="4657416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1C1C1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Unidad 3: Estructuras repetitivas y condicionales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3940" y="1799206"/>
            <a:ext cx="5084070" cy="1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27" indent="-183514" lvl="1">
              <a:lnSpc>
                <a:spcPts val="2549"/>
              </a:lnSpc>
              <a:buFont typeface="Arial"/>
              <a:buChar char="•"/>
            </a:pPr>
            <a:r>
              <a:rPr lang="en-US" sz="16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Declaración de variables, uso de tipos de datos (str, int, bool).</a:t>
            </a:r>
          </a:p>
          <a:p>
            <a:pPr algn="l" marL="367027" indent="-183514" lvl="1">
              <a:lnSpc>
                <a:spcPts val="2549"/>
              </a:lnSpc>
              <a:buFont typeface="Arial"/>
              <a:buChar char="•"/>
            </a:pPr>
            <a:r>
              <a:rPr lang="en-US" sz="16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Captura de entradas del usuario con input() y getpass.getpass().</a:t>
            </a:r>
          </a:p>
          <a:p>
            <a:pPr algn="l">
              <a:lnSpc>
                <a:spcPts val="2099"/>
              </a:lnSpc>
            </a:pPr>
          </a:p>
          <a:p>
            <a:pPr algn="l">
              <a:lnSpc>
                <a:spcPts val="20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031835" y="1644650"/>
            <a:ext cx="5525732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399"/>
              </a:lnSpc>
              <a:buFont typeface="Arial"/>
              <a:buChar char="•"/>
            </a:pPr>
            <a:r>
              <a:rPr lang="en-US" sz="15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Repetición de partidas mediante ciclos while.</a:t>
            </a:r>
          </a:p>
          <a:p>
            <a:pPr algn="l" marL="345438" indent="-172719" lvl="1">
              <a:lnSpc>
                <a:spcPts val="2399"/>
              </a:lnSpc>
              <a:buFont typeface="Arial"/>
              <a:buChar char="•"/>
            </a:pPr>
            <a:r>
              <a:rPr lang="en-US" sz="15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Contr</a:t>
            </a:r>
            <a:r>
              <a:rPr lang="en-US" sz="15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ol de flujo con estructuras como break y continue.</a:t>
            </a:r>
          </a:p>
          <a:p>
            <a:pPr algn="l" marL="345438" indent="-172719" lvl="1">
              <a:lnSpc>
                <a:spcPts val="2399"/>
              </a:lnSpc>
              <a:buFont typeface="Arial"/>
              <a:buChar char="•"/>
            </a:pPr>
            <a:r>
              <a:rPr lang="en-US" sz="15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Validación de opciones ingresadas por el usuario.</a:t>
            </a:r>
          </a:p>
          <a:p>
            <a:pPr algn="l">
              <a:lnSpc>
                <a:spcPts val="2099"/>
              </a:lnSpc>
            </a:pPr>
            <a:r>
              <a:rPr lang="en-US" sz="13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0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77778" y="6613964"/>
            <a:ext cx="3611794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1C1C1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Unidad 2: Algoritmos y estructuras de control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04335" y="6613964"/>
            <a:ext cx="4554965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1C1C1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Unidad 4: Estructuras de datos y funciones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2023" y="7420414"/>
            <a:ext cx="4683305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399"/>
              </a:lnSpc>
              <a:buFont typeface="Arial"/>
              <a:buChar char="•"/>
            </a:pPr>
            <a:r>
              <a:rPr lang="en-US" sz="15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Aplicación de diagramas de flujo como base lógica del juego.</a:t>
            </a:r>
          </a:p>
          <a:p>
            <a:pPr algn="l" marL="345438" indent="-172719" lvl="1">
              <a:lnSpc>
                <a:spcPts val="2399"/>
              </a:lnSpc>
              <a:buFont typeface="Arial"/>
              <a:buChar char="•"/>
            </a:pPr>
            <a:r>
              <a:rPr lang="en-US" sz="15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Uso de condicionales (if, elif, else) para definir las reglas del juego.</a:t>
            </a:r>
          </a:p>
          <a:p>
            <a:pPr algn="l" marL="345438" indent="-172719" lvl="1">
              <a:lnSpc>
                <a:spcPts val="2399"/>
              </a:lnSpc>
              <a:buFont typeface="Arial"/>
              <a:buChar char="•"/>
            </a:pPr>
            <a:r>
              <a:rPr lang="en-US" sz="1599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Uso de ciclos while para repetir partidas y controlar el menú principal.</a:t>
            </a:r>
          </a:p>
          <a:p>
            <a:pPr algn="l">
              <a:lnSpc>
                <a:spcPts val="2099"/>
              </a:lnSpc>
            </a:pPr>
          </a:p>
          <a:p>
            <a:pPr algn="l">
              <a:lnSpc>
                <a:spcPts val="209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406455" y="7410889"/>
            <a:ext cx="5327242" cy="220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4228" indent="-162114" lvl="1">
              <a:lnSpc>
                <a:spcPts val="2252"/>
              </a:lnSpc>
              <a:buFont typeface="Arial"/>
              <a:buChar char="•"/>
            </a:pPr>
            <a:r>
              <a:rPr lang="en-US" sz="1501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Uso de diccionarios para guardar estadísticas de la última partida.</a:t>
            </a:r>
          </a:p>
          <a:p>
            <a:pPr algn="l" marL="324228" indent="-162114" lvl="1">
              <a:lnSpc>
                <a:spcPts val="2252"/>
              </a:lnSpc>
              <a:buFont typeface="Arial"/>
              <a:buChar char="•"/>
            </a:pPr>
            <a:r>
              <a:rPr lang="en-US" sz="1501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de funciones (def) para dividir el juego en partes:</a:t>
            </a:r>
          </a:p>
          <a:p>
            <a:pPr algn="l">
              <a:lnSpc>
                <a:spcPts val="2252"/>
              </a:lnSpc>
            </a:pPr>
            <a:r>
              <a:rPr lang="en-US" sz="1501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lang="en-US" sz="1501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menu(), jugar(), partida(), mostrar_estadisticas().</a:t>
            </a:r>
          </a:p>
          <a:p>
            <a:pPr algn="l" marL="324228" indent="-162114" lvl="1">
              <a:lnSpc>
                <a:spcPts val="2252"/>
              </a:lnSpc>
              <a:buFont typeface="Arial"/>
              <a:buChar char="•"/>
            </a:pPr>
            <a:r>
              <a:rPr lang="en-US" sz="1501">
                <a:solidFill>
                  <a:srgbClr val="1C1C1A"/>
                </a:solidFill>
                <a:latin typeface="Montserrat"/>
                <a:ea typeface="Montserrat"/>
                <a:cs typeface="Montserrat"/>
                <a:sym typeface="Montserrat"/>
              </a:rPr>
              <a:t>Diseño modular que mejora la legibilidad y mantenimiento del código.</a:t>
            </a:r>
          </a:p>
          <a:p>
            <a:pPr algn="l">
              <a:lnSpc>
                <a:spcPts val="225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301209" y="4141662"/>
            <a:ext cx="4893326" cy="152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3"/>
              </a:lnSpc>
            </a:pPr>
            <a:r>
              <a:rPr lang="en-US" b="true" sz="5569">
                <a:solidFill>
                  <a:srgbClr val="1C1C1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TEMAS APLICADOS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5339" y="640417"/>
            <a:ext cx="16966595" cy="9006167"/>
            <a:chOff x="0" y="0"/>
            <a:chExt cx="9821716" cy="5213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21716" cy="5213540"/>
            </a:xfrm>
            <a:custGeom>
              <a:avLst/>
              <a:gdLst/>
              <a:ahLst/>
              <a:cxnLst/>
              <a:rect r="r" b="b" t="t" l="l"/>
              <a:pathLst>
                <a:path h="5213540" w="9821716">
                  <a:moveTo>
                    <a:pt x="0" y="0"/>
                  </a:moveTo>
                  <a:lnTo>
                    <a:pt x="9821716" y="0"/>
                  </a:lnTo>
                  <a:lnTo>
                    <a:pt x="9821716" y="5213540"/>
                  </a:lnTo>
                  <a:lnTo>
                    <a:pt x="0" y="5213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54B8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21716" cy="5242114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234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4015717" y="640417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0130" y="1190381"/>
            <a:ext cx="12508016" cy="188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52"/>
              </a:lnSpc>
            </a:pPr>
            <a:r>
              <a:rPr lang="en-US" sz="11579">
                <a:solidFill>
                  <a:srgbClr val="0323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4015717" y="6000366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7258" y="6000366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697258" y="640417"/>
            <a:ext cx="3646217" cy="3646217"/>
          </a:xfrm>
          <a:custGeom>
            <a:avLst/>
            <a:gdLst/>
            <a:ahLst/>
            <a:cxnLst/>
            <a:rect r="r" b="b" t="t" l="l"/>
            <a:pathLst>
              <a:path h="3646217" w="3646217">
                <a:moveTo>
                  <a:pt x="0" y="0"/>
                </a:moveTo>
                <a:lnTo>
                  <a:pt x="3646217" y="0"/>
                </a:lnTo>
                <a:lnTo>
                  <a:pt x="3646217" y="3646217"/>
                </a:lnTo>
                <a:lnTo>
                  <a:pt x="0" y="3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36114" y="3082568"/>
            <a:ext cx="13933664" cy="506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430" indent="-262215" lvl="1">
              <a:lnSpc>
                <a:spcPts val="3400"/>
              </a:lnSpc>
              <a:buFont typeface="Arial"/>
              <a:buChar char="•"/>
            </a:pPr>
            <a:r>
              <a:rPr lang="en-US" sz="2429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Durante el desarrollo del juego se aplicaron correctamente los fundamentos de la lógica de programación: entradas y salidas, estructuras condicionales, ciclos, funciones y estructuras de datos. Esto permitió crear un programa funcional, interactivo y comprensible.</a:t>
            </a:r>
          </a:p>
          <a:p>
            <a:pPr algn="l" marL="567609" indent="-283804" lvl="1">
              <a:lnSpc>
                <a:spcPts val="3680"/>
              </a:lnSpc>
              <a:buFont typeface="Arial"/>
              <a:buChar char="•"/>
            </a:pPr>
            <a:r>
              <a:rPr lang="en-US" sz="2629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juego permitió integrar los conocimientos de todas las unidades del curso en una actividad real. Además, al implementar estadísticas y validaciones, se fortalecieron habilidades importantes como el análisis, la resolución de problemas y la mejora continua del código.</a:t>
            </a:r>
          </a:p>
          <a:p>
            <a:pPr algn="l" marL="567609" indent="-283804" lvl="1">
              <a:lnSpc>
                <a:spcPts val="3680"/>
              </a:lnSpc>
              <a:buFont typeface="Arial"/>
              <a:buChar char="•"/>
            </a:pPr>
            <a:r>
              <a:rPr lang="en-US" sz="2629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 este proyecto reforzamos todo lo aprendido en clase, no solo creando un juego divertido, sino aplicando estructuras lógicas reales. Separar el código en funciones nos ayudó a mantenerlo ordenado, y usar validaciones y estadísticas mejoró la experiencia del usuario. Lo más importante es que nos permitió ver cómo cada tema del curso tiene un uso práctico en la programación.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B5EFE3"/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10800000">
              <a:off x="18828976" y="8387239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69" y="0"/>
                  </a:lnTo>
                  <a:lnTo>
                    <a:pt x="4439969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70" y="0"/>
                  </a:lnTo>
                  <a:lnTo>
                    <a:pt x="4439970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312014" y="4499190"/>
            <a:ext cx="13663973" cy="223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18"/>
              </a:lnSpc>
            </a:pPr>
            <a:r>
              <a:rPr lang="en-US" b="true" sz="13601" spc="680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GRACIAS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2014" y="3294756"/>
            <a:ext cx="13663973" cy="155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9"/>
              </a:lnSpc>
            </a:pPr>
            <a:r>
              <a:rPr lang="en-US" sz="9541" spc="477">
                <a:solidFill>
                  <a:srgbClr val="27403B"/>
                </a:solidFill>
                <a:latin typeface="Raleway"/>
                <a:ea typeface="Raleway"/>
                <a:cs typeface="Raleway"/>
                <a:sym typeface="Raleway"/>
              </a:rPr>
              <a:t>MUCHAS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DAGrgt0qIAQ</dc:identifier>
  <dcterms:modified xsi:type="dcterms:W3CDTF">2011-08-01T06:04:30Z</dcterms:modified>
  <cp:revision>1</cp:revision>
  <dc:title>Presentación Diapositivas Proyecto Tesis Universitaria Geométrica Azul y Blanco</dc:title>
</cp:coreProperties>
</file>